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71" r:id="rId14"/>
    <p:sldId id="268" r:id="rId15"/>
    <p:sldId id="269" r:id="rId16"/>
    <p:sldId id="270"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8B45711-DD81-4931-8FB4-7EFDA3EC2481}" type="datetimeFigureOut">
              <a:rPr lang="ru-RU" smtClean="0"/>
              <a:t>27.03.2012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346846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B45711-DD81-4931-8FB4-7EFDA3EC2481}" type="datetimeFigureOut">
              <a:rPr lang="ru-RU" smtClean="0"/>
              <a:t>27.03.2012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3371271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B45711-DD81-4931-8FB4-7EFDA3EC2481}" type="datetimeFigureOut">
              <a:rPr lang="ru-RU" smtClean="0"/>
              <a:t>27.03.2012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50687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B45711-DD81-4931-8FB4-7EFDA3EC2481}" type="datetimeFigureOut">
              <a:rPr lang="ru-RU" smtClean="0"/>
              <a:t>27.03.2012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112880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B45711-DD81-4931-8FB4-7EFDA3EC2481}" type="datetimeFigureOut">
              <a:rPr lang="ru-RU" smtClean="0"/>
              <a:t>27.03.2012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305735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8B45711-DD81-4931-8FB4-7EFDA3EC2481}" type="datetimeFigureOut">
              <a:rPr lang="ru-RU" smtClean="0"/>
              <a:t>27.03.2012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423140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8B45711-DD81-4931-8FB4-7EFDA3EC2481}" type="datetimeFigureOut">
              <a:rPr lang="ru-RU" smtClean="0"/>
              <a:t>27.03.2012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377399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8B45711-DD81-4931-8FB4-7EFDA3EC2481}" type="datetimeFigureOut">
              <a:rPr lang="ru-RU" smtClean="0"/>
              <a:t>27.03.2012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253428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45711-DD81-4931-8FB4-7EFDA3EC2481}" type="datetimeFigureOut">
              <a:rPr lang="ru-RU" smtClean="0"/>
              <a:t>27.03.2012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56465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B45711-DD81-4931-8FB4-7EFDA3EC2481}" type="datetimeFigureOut">
              <a:rPr lang="ru-RU" smtClean="0"/>
              <a:t>27.03.2012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335949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B45711-DD81-4931-8FB4-7EFDA3EC2481}" type="datetimeFigureOut">
              <a:rPr lang="ru-RU" smtClean="0"/>
              <a:t>27.03.2012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FA3B9-CA8D-4B15-8C98-2CCB404DB3C5}" type="slidenum">
              <a:rPr lang="ru-RU" smtClean="0"/>
              <a:t>‹#›</a:t>
            </a:fld>
            <a:endParaRPr lang="ru-RU"/>
          </a:p>
        </p:txBody>
      </p:sp>
    </p:spTree>
    <p:extLst>
      <p:ext uri="{BB962C8B-B14F-4D97-AF65-F5344CB8AC3E}">
        <p14:creationId xmlns:p14="http://schemas.microsoft.com/office/powerpoint/2010/main" val="257016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45711-DD81-4931-8FB4-7EFDA3EC2481}" type="datetimeFigureOut">
              <a:rPr lang="ru-RU" smtClean="0"/>
              <a:t>27.03.2012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FA3B9-CA8D-4B15-8C98-2CCB404DB3C5}" type="slidenum">
              <a:rPr lang="ru-RU" smtClean="0"/>
              <a:t>‹#›</a:t>
            </a:fld>
            <a:endParaRPr lang="ru-RU"/>
          </a:p>
        </p:txBody>
      </p:sp>
    </p:spTree>
    <p:extLst>
      <p:ext uri="{BB962C8B-B14F-4D97-AF65-F5344CB8AC3E}">
        <p14:creationId xmlns:p14="http://schemas.microsoft.com/office/powerpoint/2010/main" val="282083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go.mail.ru/search_images?rch=e&amp;type=all&amp;is=0&amp;q=%D0%BB%D0%B0%D0%BA%D0%B8+%D0%BA%D1%80%D0%B0%D1%81%D0%BA%D0%B8&amp;us=5#w=455&amp;h=400&amp;s=25191&amp;pic=http%3A%2F%2Fwww.stroyka.ru%2Fupload%2Fiblock%2Ffb3%2Ffb36c2302cd8343b9947555665b8ccae.jpg&amp;page=http%3A%2F%2Fwww.stroyka.ru%2Fcompany-catalog%2Fcompany%2F1462225%2F&amp;descr=%D0%98%D0%BD%D1%84%D0%BE%D1%80%D0%BC%D0%B0%D1%86%D0%B8%D0%BE%D0%BD%D0%BD%D0%B0%D1%8F+%D1%81%D1%82%D1%80%D0%B0%D0%BD%D0%B8%D1%86%D0%B0+%D0%BA%D0%BE%D0%BC%D0%BF%D0%B0%D0%BD%D0%B8%D0%B8+%D0%9C%D0%90%D0%93%D0%90%D0%97%D0%98%D0%9D+%3Cb%3E%D0%9B%D0%90%D0%9A%D0%98%3C%2Fb%3E-%3Cb%3E%D0%9A%D0%A0%D0%90%D0%A1%D0%9A%D0%98%3C%2Fb%3E+%2C+%D0%A1%D0%B0%D0%B9%D1%82+%D0%BA%D0%BE%D0%BC%D0%BF%D0%B0%D0%BD%D0%B8%D0%B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o.mail.ru/search_images?rch=e&amp;type=all&amp;is=0&amp;q=%D0%BB%D0%B0%D0%BA%D0%B8+%D0%BA%D1%80%D0%B0%D1%81%D0%BA%D0%B8&amp;us=5#w=360&amp;h=360&amp;s=37000&amp;pic=http%3A%2F%2F2.static.slando.com%2Fphotos%2Flive%2F47%2Fsuhie-stroitelnye-smesi-laki-kraski-emali-vse-po-vygodnym-tsenam_49764747_1_F.jpg&amp;page=http%3A%2F%2Fprodam.slando.kazan.ru%2Fkazan_city%2Fsuhie-stroitelnye-smesi-laki-kraski-emali-vse-po-vygodnym-tsenam_P_49764747.html&amp;descr=%D0%9F%D1%80%D0%BE%D0%B4%D0%B0%D1%8E%3A+%D0%A1%D1%83%D1%85%D0%B8%D0%B5+%D1%81%D1%82%D1%80%D0%BE%D0%B8%D1%82%D0%B5%D0%BB%D1%8C%D0%BD%D1%8B%D0%B5+%D1%81%D0%BC%D0%B5%D1%81%D0%B8%2C+%3Cb%3E%D0%BB%D0%B0%D0%BA%D0%B8%3C%2Fb%3E%2C+%3Cb%3E%D0%BA%D1%80%D0%B0%D1%81%D0%BA%D0%B8%3C%2Fb%3E%2C+%D1%8D%D0%BC%D0%B0%D0%BB%D0%B8+%D0%B2%D1%81%D0%B5+%D0%BF%D0%BE+%3Cb%3E...%3C%2Fb%3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go.mail.ru/search_images?rch=e&amp;type=all&amp;is=0&amp;q=%D0%BB%D0%B0%D0%BA%D0%B8+%D0%BA%D1%80%D0%B0%D1%81%D0%BA%D0%B8&amp;us=5#w=721&amp;h=480&amp;s=47791&amp;pic=http%3A%2F%2F6461099.ru%2Fupload%2Fimage%2Fgruntovka1.jpeg&amp;page=http%3A%2F%2F6461099.ru%2Fwp.php%3Fcatid%3D73&amp;descr=%3Cb%3E%D0%9B%D0%B0%D0%BA%D0%B8%3C%2Fb%3E%2C+%3Cb%3E%D0%BA%D1%80%D0%B0%D1%81%D0%BA%D0%B8%3C%2Fb%3E%2C+%D0%B3%D1%80%D1%83%D0%BD%D1%82%D1%8B"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go.mail.ru/search_images?rch=e&amp;type=all&amp;is=0&amp;q=%D0%BB%D0%B0%D0%BA%D0%B8+%D0%BA%D1%80%D0%B0%D1%81%D0%BA%D0%B8&amp;us=5#w=314&amp;h=300&amp;s=16814&amp;pic=http%3A%2F%2Fradugakrasoc.ru%2Fd%2F44045%2Fd%2F1668884_6.jpg&amp;page=http%3A%2F%2Fradugakrasoc.ru%2F&amp;descr=%D0%A1%D1%82%D1%80%D0%BE%D0%B8%D1%82%D0%B5%D0%BB%D1%8C%D0%BD%D1%8B%D0%B5+%3Cb%3E%D0%BA%D1%80%D0%B0%D1%81%D0%BA%D0%B8+%D0%BB%D0%B0%D0%BA%D0%B8+%D0%BA%D1%80%D0%B0%D1%81%D0%BA%D0%B8%3C%2Fb%3E+%D1%88%D0%BF%D0%B0%D1%82%D0%BB%D0%B5%D0%B2%D0%BA%D0%B8+%D0%B3%D1%80%D1%83%D0%BD%D1%82%D0%BE%D0%B2%D0%BA%D0%B8+%D0%B3.+%D0%9A%D0%BE%D0%BB%D0%BE%D0%BC%D0%BD%D0%B0+%D0%9E%D0%9E%D0%9E+%3Cb%3E...%3C%2Fb%3E"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go.mail.ru/search_images?rch=e&amp;type=all&amp;is=0&amp;q=%D0%BB%D0%B0%D0%BA%D0%B8+%D0%BA%D1%80%D0%B0%D1%81%D0%BA%D0%B8&amp;us=5#w=400&amp;h=367&amp;s=126412&amp;pic=http%3A%2F%2Fwww.belkraska.ru%2Fpics%2Fbol%2F550.jpg&amp;page=http%3A%2F%2Fbelkraska.ru%2Fkraski%2Ffirma-laki-kraski.html&amp;descr=%D0%A4%D0%B8%D1%80%D0%BC%D0%B0+%3Cb%3E%D0%BB%D0%B0%D0%BA%D0%B8+%D0%BA%D1%80%D0%B0%D1%81%D0%BA%D0%B8%3C%2Fb%3E+-+%D0%BA%D0%B0%D1%82%D0%B0%D0%BB%D0%BE%D0%B3+%D0%9B%D0%9A%D0%9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go.mail.ru/search_images?rch=e&amp;type=all&amp;is=0&amp;q=%D0%BB%D0%B0%D0%BA%D0%B8+%D0%BA%D1%80%D0%B0%D1%81%D0%BA%D0%B8&amp;us=5#w=400&amp;h=257&amp;s=96803&amp;pic=http%3A%2F%2Fwww.vb-remont.ru%2FUserFiles%2FImage%2Fimg11880.jpg&amp;page=http%3A%2F%2Fwww.vb-remont.ru%2Fpress%2F459%2F&amp;descr=%D0%9F%D1%80%D0%BE+%3Cb%3E%D0%BA%D1%80%D0%B0%D1%81%D0%BA%D0%B8%3C%2Fb%3E+%D0%B1%D0%B5%D0%B7+%D0%BF%D1%80%D0%B8%D0%BA%D1%80%D0%B0%D1%81+-+%D0%94%D0%9E%D0%9C%D0%9E%D0%99.+%D0%A1%D1%82%D1%80%D0%BE%D0%B8%D1%82%D0%B5%D0%BB%D1%8C%D1%81%D1%82%D0%B2%D0%BE+%D0%B8+%D0%A0%D0%B5%D0%BC%D0%BE%D0%BD%D1%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o.mail.ru/search_images?rch=e&amp;type=all&amp;is=0&amp;q=%D0%BB%D0%B0%D0%BA%D0%B8+%D0%BA%D1%80%D0%B0%D1%81%D0%BA%D0%B8&amp;us=5#w=640&amp;h=384&amp;s=31171&amp;pic=http%3A%2F%2Fkodo74.ru%2Fuploads%2Fposts%2F2011-12%2F1323766662_malyar.jpeg&amp;page=http%3A%2F%2Fkodo74.ru%2Fremont%2Fotdelochnye-materialy%2F&amp;descr=%D0%BE%D1%82%D0%B4%D0%B5%D0%BB%D0%BE%D1%87%D0%BD%D1%8B%D0%B5+%D0%BC%D0%B0%D1%82%D0%B5%D1%80%D0%B8%D0%B0%D0%BB%D1%8B"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go.mail.ru/search_images?rch=e&amp;type=all&amp;is=0&amp;q=%D0%BB%D0%B0%D0%BA%D0%B8+%D0%BA%D1%80%D0%B0%D1%81%D0%BA%D0%B8&amp;us=5#w=794&amp;h=407&amp;s=130688&amp;pic=http%3A%2F%2Fstroitelstvodomov.com%2Fwp-content%2Fuploads%2F2009%2F04%2F2.png&amp;page=http%3A%2F%2Fstroitelstvodomov.com%2Fvoprosy-i-otvety-na-raznye-stroitelnye-stroitelnye-temy%2F&amp;descr=%D0%92%D0%BE%D0%BF%D1%80%D0%BE%D1%81%D1%8B+%D0%B8+%D0%BE%D1%82%D0%B2%D0%B5%D1%82%D1%8B+%D0%BD%D0%B0+%D1%80%D0%B0%D0%B7%D0%BD%D1%8B%D0%B5+%D1%81%D1%82%D1%80%D0%BE%D0%B8%D1%82%D0%B5%D0%BB%D1%8C%D0%BD%D1%8B%D0%B5+%D1%82%D0%B5%D0%BC%D1%8B+%7C+%D0%A1%D1%82%D1%80%D0%BE%D0%B8%D1%82%D0%B5%D0%BB%D1%8C%D1%81%D1%82%D0%B2%D0%BE+%D0%B4%D0%BE%D0%BC%D0%BE%D0%B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260648"/>
            <a:ext cx="8424936" cy="6264696"/>
          </a:xfrm>
        </p:spPr>
        <p:txBody>
          <a:bodyPr>
            <a:normAutofit fontScale="92500" lnSpcReduction="10000"/>
          </a:bodyPr>
          <a:lstStyle/>
          <a:p>
            <a:r>
              <a:rPr lang="kk-KZ" b="1" dirty="0">
                <a:solidFill>
                  <a:schemeClr val="tx1"/>
                </a:solidFill>
                <a:latin typeface="Times New Roman" pitchFamily="18" charset="0"/>
                <a:cs typeface="Times New Roman" pitchFamily="18" charset="0"/>
              </a:rPr>
              <a:t>СБМ жағу әдістері</a:t>
            </a:r>
            <a:r>
              <a:rPr lang="ru-RU" b="1" dirty="0">
                <a:solidFill>
                  <a:schemeClr val="tx1"/>
                </a:solidFill>
                <a:latin typeface="Times New Roman" pitchFamily="18" charset="0"/>
                <a:cs typeface="Times New Roman" pitchFamily="18" charset="0"/>
              </a:rPr>
              <a:t>. </a:t>
            </a:r>
            <a:r>
              <a:rPr lang="kk-KZ" b="1" dirty="0">
                <a:solidFill>
                  <a:schemeClr val="tx1"/>
                </a:solidFill>
                <a:latin typeface="Times New Roman" pitchFamily="18" charset="0"/>
                <a:cs typeface="Times New Roman" pitchFamily="18" charset="0"/>
              </a:rPr>
              <a:t>СБМ жағу т</a:t>
            </a:r>
            <a:r>
              <a:rPr lang="ru-RU" b="1" dirty="0" err="1">
                <a:solidFill>
                  <a:schemeClr val="tx1"/>
                </a:solidFill>
                <a:latin typeface="Times New Roman" pitchFamily="18" charset="0"/>
                <a:cs typeface="Times New Roman" pitchFamily="18" charset="0"/>
              </a:rPr>
              <a:t>ехнология</a:t>
            </a:r>
            <a:r>
              <a:rPr lang="kk-KZ" b="1" dirty="0">
                <a:solidFill>
                  <a:schemeClr val="tx1"/>
                </a:solidFill>
                <a:latin typeface="Times New Roman" pitchFamily="18" charset="0"/>
                <a:cs typeface="Times New Roman" pitchFamily="18" charset="0"/>
              </a:rPr>
              <a:t>сы</a:t>
            </a:r>
            <a:r>
              <a:rPr lang="ru-RU" b="1" dirty="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 </a:t>
            </a:r>
          </a:p>
          <a:p>
            <a:r>
              <a:rPr lang="kk-KZ" dirty="0">
                <a:solidFill>
                  <a:schemeClr val="tx1"/>
                </a:solidFill>
                <a:latin typeface="Times New Roman" pitchFamily="18" charset="0"/>
                <a:cs typeface="Times New Roman" pitchFamily="18" charset="0"/>
              </a:rPr>
              <a:t>Боялатын бетке СБМ жағудың бірнеше әдістері бар. Сұйық және ұнтақ СБМ жағу әдістері бөлінеді. </a:t>
            </a:r>
            <a:endParaRPr lang="ru-RU" dirty="0">
              <a:solidFill>
                <a:schemeClr val="tx1"/>
              </a:solidFill>
              <a:latin typeface="Times New Roman" pitchFamily="18" charset="0"/>
              <a:cs typeface="Times New Roman" pitchFamily="18" charset="0"/>
            </a:endParaRPr>
          </a:p>
          <a:p>
            <a:r>
              <a:rPr lang="kk-KZ" i="1" dirty="0">
                <a:solidFill>
                  <a:schemeClr val="tx1"/>
                </a:solidFill>
                <a:latin typeface="Times New Roman" pitchFamily="18" charset="0"/>
                <a:cs typeface="Times New Roman" pitchFamily="18" charset="0"/>
              </a:rPr>
              <a:t>Сұйық СБМ жағу негізделген</a:t>
            </a:r>
            <a:r>
              <a:rPr lang="ru-RU" dirty="0">
                <a:solidFill>
                  <a:schemeClr val="tx1"/>
                </a:solidFill>
                <a:latin typeface="Times New Roman" pitchFamily="18" charset="0"/>
                <a:cs typeface="Times New Roman" pitchFamily="18" charset="0"/>
              </a:rPr>
              <a:t>:</a:t>
            </a:r>
          </a:p>
          <a:p>
            <a:pPr algn="just"/>
            <a:r>
              <a:rPr lang="ru-RU" dirty="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олардың аэрозольге айналып, одан кейін жұқа қабатқа қонуымен </a:t>
            </a:r>
            <a:r>
              <a:rPr lang="ru-RU" dirty="0">
                <a:solidFill>
                  <a:schemeClr val="tx1"/>
                </a:solidFill>
                <a:latin typeface="Times New Roman" pitchFamily="18" charset="0"/>
                <a:cs typeface="Times New Roman" pitchFamily="18" charset="0"/>
              </a:rPr>
              <a:t> (коагуляция);</a:t>
            </a:r>
          </a:p>
          <a:p>
            <a:pPr algn="just"/>
            <a:r>
              <a:rPr lang="ru-RU" dirty="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беткі қабатты жібітуге</a:t>
            </a:r>
            <a:r>
              <a:rPr lang="ru-RU" dirty="0">
                <a:solidFill>
                  <a:schemeClr val="tx1"/>
                </a:solidFill>
                <a:latin typeface="Times New Roman" pitchFamily="18" charset="0"/>
                <a:cs typeface="Times New Roman" pitchFamily="18" charset="0"/>
              </a:rPr>
              <a:t> (адсорбция);</a:t>
            </a:r>
          </a:p>
          <a:p>
            <a:pPr algn="just"/>
            <a:r>
              <a:rPr lang="ru-RU" dirty="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электр тоғының, қыздырудың және т.б. әсерінен сұйық ортадан (ерітінді немесе дисперсия) заттың тұнуына</a:t>
            </a:r>
            <a:r>
              <a:rPr lang="ru-RU" dirty="0">
                <a:solidFill>
                  <a:schemeClr val="tx1"/>
                </a:solidFill>
                <a:latin typeface="Times New Roman" pitchFamily="18" charset="0"/>
                <a:cs typeface="Times New Roman" pitchFamily="18" charset="0"/>
              </a:rPr>
              <a:t>;</a:t>
            </a:r>
          </a:p>
          <a:p>
            <a:pPr algn="just"/>
            <a:r>
              <a:rPr lang="ru-RU" dirty="0">
                <a:solidFill>
                  <a:schemeClr val="tx1"/>
                </a:solidFill>
                <a:latin typeface="Times New Roman" pitchFamily="18" charset="0"/>
                <a:cs typeface="Times New Roman" pitchFamily="18" charset="0"/>
              </a:rPr>
              <a:t>• </a:t>
            </a:r>
            <a:r>
              <a:rPr lang="kk-KZ" dirty="0">
                <a:solidFill>
                  <a:schemeClr val="tx1"/>
                </a:solidFill>
                <a:latin typeface="Times New Roman" pitchFamily="18" charset="0"/>
                <a:cs typeface="Times New Roman" pitchFamily="18" charset="0"/>
              </a:rPr>
              <a:t>газды немесе бу фазасынан (мономерлер үшін) булануы және содан кейін адсорбциямен</a:t>
            </a:r>
            <a:r>
              <a:rPr lang="ru-RU" dirty="0">
                <a:solidFill>
                  <a:schemeClr val="tx1"/>
                </a:solidFill>
                <a:latin typeface="Times New Roman" pitchFamily="18" charset="0"/>
                <a:cs typeface="Times New Roman" pitchFamily="18" charset="0"/>
              </a:rPr>
              <a:t>.</a:t>
            </a:r>
          </a:p>
          <a:p>
            <a:endParaRPr lang="ru-RU" dirty="0">
              <a:solidFill>
                <a:schemeClr val="tx1"/>
              </a:solidFill>
            </a:endParaRPr>
          </a:p>
        </p:txBody>
      </p:sp>
      <p:pic>
        <p:nvPicPr>
          <p:cNvPr id="4" name="Рисунок 3" descr="http://images-partners.google.com/images?q=tbn:ANd9GcS3xidQ1rcYFj9G3VfHNblDcuUgDRoxu1AaNM0ZMJIUboPLnJh-t2Bg_EE:http://www.stroyka.ru/upload/iblock/fb3/fb36c2302cd8343b9947555665b8ccae.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556792"/>
            <a:ext cx="1907704" cy="1224136"/>
          </a:xfrm>
          <a:prstGeom prst="rect">
            <a:avLst/>
          </a:prstGeom>
          <a:noFill/>
          <a:ln>
            <a:noFill/>
          </a:ln>
        </p:spPr>
      </p:pic>
    </p:spTree>
    <p:extLst>
      <p:ext uri="{BB962C8B-B14F-4D97-AF65-F5344CB8AC3E}">
        <p14:creationId xmlns:p14="http://schemas.microsoft.com/office/powerpoint/2010/main" val="2354209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36478"/>
            <a:ext cx="8229600" cy="5989685"/>
          </a:xfrm>
        </p:spPr>
        <p:txBody>
          <a:bodyPr>
            <a:normAutofit/>
          </a:bodyPr>
          <a:lstStyle/>
          <a:p>
            <a:pPr marL="0" indent="0">
              <a:buNone/>
            </a:pPr>
            <a:r>
              <a:rPr lang="ru-RU" b="1" i="1" dirty="0"/>
              <a:t>• </a:t>
            </a:r>
            <a:r>
              <a:rPr lang="kk-KZ" b="1" i="1" dirty="0" smtClean="0"/>
              <a:t>кептіру</a:t>
            </a:r>
          </a:p>
          <a:p>
            <a:pPr marL="0" indent="0">
              <a:buNone/>
            </a:pPr>
            <a:r>
              <a:rPr lang="kk-KZ" dirty="0" smtClean="0"/>
              <a:t>Егер </a:t>
            </a:r>
            <a:r>
              <a:rPr lang="kk-KZ" dirty="0"/>
              <a:t>бет ылғал болса, немесе кірленген болса бояу беті қабатта жатады да, кеппкеннен кейін түсіп қалады. Астында қалған су тамшылары температураның әсерінен буланып, СБЖ жарып жібереді. Сапалы бояу жабындысын алу үшін өте төмен және өте жоғары температурада, күн астында, желде, туманда, әлсіз жаңбырда бояуға болмайды. Бояу жұмыстарында температура 5</a:t>
            </a:r>
            <a:r>
              <a:rPr lang="kk-KZ" baseline="30000" dirty="0"/>
              <a:t>0 </a:t>
            </a:r>
            <a:r>
              <a:rPr lang="kk-KZ" dirty="0"/>
              <a:t>C төмен болмау керек.</a:t>
            </a:r>
            <a:endParaRPr lang="ru-RU" dirty="0"/>
          </a:p>
          <a:p>
            <a:endParaRPr lang="ru-RU" dirty="0"/>
          </a:p>
          <a:p>
            <a:endParaRPr lang="ru-RU" dirty="0"/>
          </a:p>
        </p:txBody>
      </p:sp>
    </p:spTree>
    <p:extLst>
      <p:ext uri="{BB962C8B-B14F-4D97-AF65-F5344CB8AC3E}">
        <p14:creationId xmlns:p14="http://schemas.microsoft.com/office/powerpoint/2010/main" val="3440366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buNone/>
            </a:pPr>
            <a:r>
              <a:rPr lang="kk-KZ" b="1" i="1" dirty="0"/>
              <a:t>• құрғақ тегістеу (шлифование)</a:t>
            </a:r>
            <a:endParaRPr lang="ru-RU" dirty="0"/>
          </a:p>
          <a:p>
            <a:pPr marL="0" indent="0">
              <a:buNone/>
            </a:pPr>
            <a:r>
              <a:rPr lang="kk-KZ" dirty="0"/>
              <a:t>Кептірілген грунтталған қабат жабындысын құрғақ тегістейді. Құрғақ шлифтеу микро кедір бұдырлы бетті алу үшін жүргізіледі, ол жоғарғы адгезияны қамтамасыз етеді.</a:t>
            </a:r>
            <a:endParaRPr lang="ru-RU" dirty="0"/>
          </a:p>
          <a:p>
            <a:endParaRPr lang="ru-RU" dirty="0"/>
          </a:p>
        </p:txBody>
      </p:sp>
      <p:pic>
        <p:nvPicPr>
          <p:cNvPr id="4" name="Рисунок 3" descr="http://prv3.lori-images.net/nanesenie-kraski-na-litso-detskii-bodi-art-0001600695-preview.jpg"/>
          <p:cNvPicPr/>
          <p:nvPr/>
        </p:nvPicPr>
        <p:blipFill>
          <a:blip r:embed="rId2" cstate="print"/>
          <a:srcRect/>
          <a:stretch>
            <a:fillRect/>
          </a:stretch>
        </p:blipFill>
        <p:spPr bwMode="auto">
          <a:xfrm>
            <a:off x="2339752" y="2780928"/>
            <a:ext cx="4978400" cy="4077072"/>
          </a:xfrm>
          <a:prstGeom prst="rect">
            <a:avLst/>
          </a:prstGeom>
          <a:noFill/>
          <a:ln w="9525">
            <a:noFill/>
            <a:miter lim="800000"/>
            <a:headEnd/>
            <a:tailEnd/>
          </a:ln>
        </p:spPr>
      </p:pic>
    </p:spTree>
    <p:extLst>
      <p:ext uri="{BB962C8B-B14F-4D97-AF65-F5344CB8AC3E}">
        <p14:creationId xmlns:p14="http://schemas.microsoft.com/office/powerpoint/2010/main" val="1524960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69473"/>
            <a:ext cx="8229600" cy="5793507"/>
          </a:xfrm>
        </p:spPr>
        <p:txBody>
          <a:bodyPr>
            <a:normAutofit/>
          </a:bodyPr>
          <a:lstStyle/>
          <a:p>
            <a:pPr marL="0" indent="0">
              <a:buNone/>
            </a:pPr>
            <a:r>
              <a:rPr lang="ru-RU" b="1" i="1" dirty="0"/>
              <a:t>• </a:t>
            </a:r>
            <a:r>
              <a:rPr lang="kk-KZ" b="1" i="1" dirty="0"/>
              <a:t>бояу</a:t>
            </a:r>
            <a:endParaRPr lang="ru-RU" dirty="0"/>
          </a:p>
          <a:p>
            <a:pPr marL="0" indent="0">
              <a:buNone/>
            </a:pPr>
            <a:r>
              <a:rPr lang="kk-KZ" dirty="0"/>
              <a:t>Кейінгі кезде бояуды валикпен немесе шашыратқышпен жағады, бірақ үй жағдайында қылқалам қолданады. Қылдардың ұзындығы шамамен  30-40 см болуы тиіс. Бояуды біркелкі бір бағытта, сосын екінші бағытта жағу керек.</a:t>
            </a:r>
            <a:endParaRPr lang="ru-RU" dirty="0"/>
          </a:p>
          <a:p>
            <a:endParaRPr lang="ru-RU" dirty="0"/>
          </a:p>
        </p:txBody>
      </p:sp>
      <p:pic>
        <p:nvPicPr>
          <p:cNvPr id="4" name="Рисунок 3" descr="http://www.remontinfo.ru/images/2006/20/stat_1_2.jpg"/>
          <p:cNvPicPr/>
          <p:nvPr/>
        </p:nvPicPr>
        <p:blipFill>
          <a:blip r:embed="rId2" cstate="print"/>
          <a:srcRect/>
          <a:stretch>
            <a:fillRect/>
          </a:stretch>
        </p:blipFill>
        <p:spPr bwMode="auto">
          <a:xfrm>
            <a:off x="6084168" y="3789039"/>
            <a:ext cx="3059832" cy="3007545"/>
          </a:xfrm>
          <a:prstGeom prst="rect">
            <a:avLst/>
          </a:prstGeom>
          <a:noFill/>
          <a:ln w="9525">
            <a:noFill/>
            <a:miter lim="800000"/>
            <a:headEnd/>
            <a:tailEnd/>
          </a:ln>
        </p:spPr>
      </p:pic>
    </p:spTree>
    <p:extLst>
      <p:ext uri="{BB962C8B-B14F-4D97-AF65-F5344CB8AC3E}">
        <p14:creationId xmlns:p14="http://schemas.microsoft.com/office/powerpoint/2010/main" val="425599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www.russkraska.ru/images/nanesenie_kraski.jpg"/>
          <p:cNvPicPr>
            <a:picLocks noGrp="1"/>
          </p:cNvPicPr>
          <p:nvPr>
            <p:ph idx="1"/>
          </p:nvPr>
        </p:nvPicPr>
        <p:blipFill>
          <a:blip r:embed="rId2" cstate="print"/>
          <a:srcRect/>
          <a:stretch>
            <a:fillRect/>
          </a:stretch>
        </p:blipFill>
        <p:spPr bwMode="auto">
          <a:xfrm>
            <a:off x="11701" y="0"/>
            <a:ext cx="4525963" cy="4525963"/>
          </a:xfrm>
          <a:prstGeom prst="rect">
            <a:avLst/>
          </a:prstGeom>
          <a:noFill/>
          <a:ln w="9525">
            <a:noFill/>
            <a:miter lim="800000"/>
            <a:headEnd/>
            <a:tailEnd/>
          </a:ln>
        </p:spPr>
      </p:pic>
      <p:pic>
        <p:nvPicPr>
          <p:cNvPr id="5" name="Рисунок 4" descr="http://www.mastera-rukodeliya.ru/images/stories/statyi/instrumenty-dlya-naneseniya-krasok/1.jpg"/>
          <p:cNvPicPr/>
          <p:nvPr/>
        </p:nvPicPr>
        <p:blipFill>
          <a:blip r:embed="rId3" cstate="print"/>
          <a:srcRect/>
          <a:stretch>
            <a:fillRect/>
          </a:stretch>
        </p:blipFill>
        <p:spPr bwMode="auto">
          <a:xfrm>
            <a:off x="4359403" y="3289300"/>
            <a:ext cx="4762500" cy="3568700"/>
          </a:xfrm>
          <a:prstGeom prst="rect">
            <a:avLst/>
          </a:prstGeom>
          <a:noFill/>
          <a:ln w="9525">
            <a:noFill/>
            <a:miter lim="800000"/>
            <a:headEnd/>
            <a:tailEnd/>
          </a:ln>
        </p:spPr>
      </p:pic>
    </p:spTree>
    <p:extLst>
      <p:ext uri="{BB962C8B-B14F-4D97-AF65-F5344CB8AC3E}">
        <p14:creationId xmlns:p14="http://schemas.microsoft.com/office/powerpoint/2010/main" val="1781925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457200" y="260649"/>
            <a:ext cx="8229600" cy="6336703"/>
          </a:xfrm>
        </p:spPr>
        <p:txBody>
          <a:bodyPr/>
          <a:lstStyle/>
          <a:p>
            <a:pPr marL="0" indent="0">
              <a:buNone/>
            </a:pPr>
            <a:r>
              <a:rPr lang="kk-KZ" dirty="0"/>
              <a:t>Валикті қолданағанда батыру үшін жалпақ металл ыдыс қажет. 1 м</a:t>
            </a:r>
            <a:r>
              <a:rPr lang="kk-KZ" baseline="30000" dirty="0"/>
              <a:t>2</a:t>
            </a:r>
            <a:r>
              <a:rPr lang="kk-KZ" dirty="0"/>
              <a:t> ауданға 3-4 жолақ бояу жағылады. </a:t>
            </a:r>
            <a:endParaRPr lang="ru-RU" dirty="0"/>
          </a:p>
        </p:txBody>
      </p:sp>
      <p:pic>
        <p:nvPicPr>
          <p:cNvPr id="3" name="Рисунок 2" descr="alt"/>
          <p:cNvPicPr/>
          <p:nvPr/>
        </p:nvPicPr>
        <p:blipFill>
          <a:blip r:embed="rId2" cstate="print"/>
          <a:srcRect/>
          <a:stretch>
            <a:fillRect/>
          </a:stretch>
        </p:blipFill>
        <p:spPr bwMode="auto">
          <a:xfrm>
            <a:off x="5977719" y="1340767"/>
            <a:ext cx="3091569" cy="3285823"/>
          </a:xfrm>
          <a:prstGeom prst="rect">
            <a:avLst/>
          </a:prstGeom>
          <a:noFill/>
          <a:ln w="9525">
            <a:noFill/>
            <a:miter lim="800000"/>
            <a:headEnd/>
            <a:tailEnd/>
          </a:ln>
        </p:spPr>
      </p:pic>
      <p:pic>
        <p:nvPicPr>
          <p:cNvPr id="4" name="Рисунок 3" descr="http://2.bp.blogspot.com/_UoorlQY73U8/S9CbNyaoubI/AAAAAAAAAnI/i61JfzVtTFQ/s1600/1263071338_tools_small.jpg"/>
          <p:cNvPicPr/>
          <p:nvPr/>
        </p:nvPicPr>
        <p:blipFill>
          <a:blip r:embed="rId3" cstate="print"/>
          <a:srcRect/>
          <a:stretch>
            <a:fillRect/>
          </a:stretch>
        </p:blipFill>
        <p:spPr bwMode="auto">
          <a:xfrm>
            <a:off x="-3376" y="1772815"/>
            <a:ext cx="5147518" cy="5064713"/>
          </a:xfrm>
          <a:prstGeom prst="rect">
            <a:avLst/>
          </a:prstGeom>
          <a:noFill/>
          <a:ln w="9525">
            <a:noFill/>
            <a:miter lim="800000"/>
            <a:headEnd/>
            <a:tailEnd/>
          </a:ln>
        </p:spPr>
      </p:pic>
    </p:spTree>
    <p:extLst>
      <p:ext uri="{BB962C8B-B14F-4D97-AF65-F5344CB8AC3E}">
        <p14:creationId xmlns:p14="http://schemas.microsoft.com/office/powerpoint/2010/main" val="3882370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r>
              <a:rPr lang="kk-KZ" dirty="0"/>
              <a:t>Шашырату әдісінде бояуды жағуда ерекшелігі - егер боялатын аудан үлкен, тегіс болса, тез және тегіс жағылады.</a:t>
            </a:r>
            <a:endParaRPr lang="ru-RU" dirty="0"/>
          </a:p>
          <a:p>
            <a:endParaRPr lang="ru-RU" dirty="0"/>
          </a:p>
        </p:txBody>
      </p:sp>
      <p:pic>
        <p:nvPicPr>
          <p:cNvPr id="4" name="Рисунок 3" descr="http://www.qc24.ru/images/stories/paspylenie4.bmp"/>
          <p:cNvPicPr/>
          <p:nvPr/>
        </p:nvPicPr>
        <p:blipFill>
          <a:blip r:embed="rId2" cstate="print"/>
          <a:srcRect/>
          <a:stretch>
            <a:fillRect/>
          </a:stretch>
        </p:blipFill>
        <p:spPr bwMode="auto">
          <a:xfrm>
            <a:off x="5220072" y="1921076"/>
            <a:ext cx="3840219" cy="3740172"/>
          </a:xfrm>
          <a:prstGeom prst="rect">
            <a:avLst/>
          </a:prstGeom>
          <a:noFill/>
          <a:ln w="9525">
            <a:noFill/>
            <a:miter lim="800000"/>
            <a:headEnd/>
            <a:tailEnd/>
          </a:ln>
        </p:spPr>
      </p:pic>
      <p:pic>
        <p:nvPicPr>
          <p:cNvPr id="5" name="Рисунок 4" descr="http://sd-mebel-2.ru/images/article/420.jpg"/>
          <p:cNvPicPr/>
          <p:nvPr/>
        </p:nvPicPr>
        <p:blipFill>
          <a:blip r:embed="rId3" cstate="print"/>
          <a:srcRect/>
          <a:stretch>
            <a:fillRect/>
          </a:stretch>
        </p:blipFill>
        <p:spPr bwMode="auto">
          <a:xfrm>
            <a:off x="-1" y="1900443"/>
            <a:ext cx="4954137" cy="3899855"/>
          </a:xfrm>
          <a:prstGeom prst="rect">
            <a:avLst/>
          </a:prstGeom>
          <a:noFill/>
          <a:ln w="9525">
            <a:noFill/>
            <a:miter lim="800000"/>
            <a:headEnd/>
            <a:tailEnd/>
          </a:ln>
        </p:spPr>
      </p:pic>
    </p:spTree>
    <p:extLst>
      <p:ext uri="{BB962C8B-B14F-4D97-AF65-F5344CB8AC3E}">
        <p14:creationId xmlns:p14="http://schemas.microsoft.com/office/powerpoint/2010/main" val="88785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Рисунок 13" descr="Описание: лёгкосъёмные насадк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3803" y="0"/>
            <a:ext cx="3570197" cy="50851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0298" y="-389153"/>
            <a:ext cx="5543505" cy="133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31740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Распылитель "Метеор В 2С" </a:t>
            </a:r>
            <a:endParaRPr kumimoji="0" lang="ru-RU" sz="28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129530" y="3942934"/>
            <a:ext cx="565071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Распылитель имеет легкосъёмные насадки, </a:t>
            </a:r>
            <a:endPar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 помощью</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которых можно изменять размер </a:t>
            </a:r>
            <a:endPar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и форму факела.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Рисунок 6" descr="http://www.politon.ru/images/raspilitel_prev.jpg"/>
          <p:cNvPicPr/>
          <p:nvPr/>
        </p:nvPicPr>
        <p:blipFill>
          <a:blip r:embed="rId3" cstate="print"/>
          <a:srcRect/>
          <a:stretch>
            <a:fillRect/>
          </a:stretch>
        </p:blipFill>
        <p:spPr bwMode="auto">
          <a:xfrm>
            <a:off x="54591" y="620687"/>
            <a:ext cx="4681182" cy="3405403"/>
          </a:xfrm>
          <a:prstGeom prst="rect">
            <a:avLst/>
          </a:prstGeom>
          <a:noFill/>
          <a:ln w="9525">
            <a:noFill/>
            <a:miter lim="800000"/>
            <a:headEnd/>
            <a:tailEnd/>
          </a:ln>
        </p:spPr>
      </p:pic>
      <p:sp>
        <p:nvSpPr>
          <p:cNvPr id="3" name="Прямоугольник 2"/>
          <p:cNvSpPr/>
          <p:nvPr/>
        </p:nvSpPr>
        <p:spPr>
          <a:xfrm>
            <a:off x="62274" y="5141502"/>
            <a:ext cx="8830206" cy="1200329"/>
          </a:xfrm>
          <a:prstGeom prst="rect">
            <a:avLst/>
          </a:prstGeom>
        </p:spPr>
        <p:txBody>
          <a:bodyPr wrap="square">
            <a:spAutoFit/>
          </a:bodyPr>
          <a:lstStyle/>
          <a:p>
            <a:pPr lvl="0"/>
            <a:r>
              <a:rPr lang="ru-RU" dirty="0"/>
              <a:t>Элементы распылителя, подверженные износу, легко заменяются. Корпус отлит из ударопрочного пластика. </a:t>
            </a:r>
          </a:p>
          <a:p>
            <a:pPr lvl="0"/>
            <a:r>
              <a:rPr lang="ru-RU" dirty="0"/>
              <a:t>Смена краски за несколько секунд. </a:t>
            </a:r>
          </a:p>
          <a:p>
            <a:r>
              <a:rPr lang="ru-RU" dirty="0"/>
              <a:t>Объём бункера 140 - 200 г. - 2,5 м. кв.</a:t>
            </a:r>
          </a:p>
        </p:txBody>
      </p:sp>
    </p:spTree>
    <p:extLst>
      <p:ext uri="{BB962C8B-B14F-4D97-AF65-F5344CB8AC3E}">
        <p14:creationId xmlns:p14="http://schemas.microsoft.com/office/powerpoint/2010/main" val="127756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www.bosch-do-it.ru/boptocs2-ru/modules/oragetblob.dll/146835.jpg?db=ocsr55_s041&amp;item=advasta.r55.v$m$d$lobvalues&amp;id=9263,43,146835&amp;maxwidth=320&amp;maxheight=320&amp;filename=PFS55"/>
          <p:cNvPicPr>
            <a:picLocks noGrp="1"/>
          </p:cNvPicPr>
          <p:nvPr>
            <p:ph idx="1"/>
          </p:nvPr>
        </p:nvPicPr>
        <p:blipFill>
          <a:blip r:embed="rId2" cstate="print"/>
          <a:srcRect/>
          <a:stretch>
            <a:fillRect/>
          </a:stretch>
        </p:blipFill>
        <p:spPr bwMode="auto">
          <a:xfrm>
            <a:off x="179512" y="-23038"/>
            <a:ext cx="4104456" cy="3689251"/>
          </a:xfrm>
          <a:prstGeom prst="rect">
            <a:avLst/>
          </a:prstGeom>
          <a:noFill/>
          <a:ln w="9525">
            <a:noFill/>
            <a:miter lim="800000"/>
            <a:headEnd/>
            <a:tailEnd/>
          </a:ln>
        </p:spPr>
      </p:pic>
      <p:pic>
        <p:nvPicPr>
          <p:cNvPr id="5" name="Рисунок 4" descr="http://board.volgdon.ru/board/up/board/1315296020.jpg"/>
          <p:cNvPicPr/>
          <p:nvPr/>
        </p:nvPicPr>
        <p:blipFill>
          <a:blip r:embed="rId3" cstate="print"/>
          <a:srcRect/>
          <a:stretch>
            <a:fillRect/>
          </a:stretch>
        </p:blipFill>
        <p:spPr bwMode="auto">
          <a:xfrm>
            <a:off x="4788024" y="-8908"/>
            <a:ext cx="4348204" cy="4806060"/>
          </a:xfrm>
          <a:prstGeom prst="rect">
            <a:avLst/>
          </a:prstGeom>
          <a:noFill/>
          <a:ln w="9525">
            <a:noFill/>
            <a:miter lim="800000"/>
            <a:headEnd/>
            <a:tailEnd/>
          </a:ln>
        </p:spPr>
      </p:pic>
      <p:pic>
        <p:nvPicPr>
          <p:cNvPr id="6" name="Рисунок 5" descr="Компрессор и пистолет для жидких красок"/>
          <p:cNvPicPr/>
          <p:nvPr/>
        </p:nvPicPr>
        <p:blipFill>
          <a:blip r:embed="rId4" cstate="print"/>
          <a:srcRect/>
          <a:stretch>
            <a:fillRect/>
          </a:stretch>
        </p:blipFill>
        <p:spPr bwMode="auto">
          <a:xfrm>
            <a:off x="0" y="3140968"/>
            <a:ext cx="5076967" cy="3898404"/>
          </a:xfrm>
          <a:prstGeom prst="rect">
            <a:avLst/>
          </a:prstGeom>
          <a:noFill/>
          <a:ln w="9525">
            <a:noFill/>
            <a:miter lim="800000"/>
            <a:headEnd/>
            <a:tailEnd/>
          </a:ln>
        </p:spPr>
      </p:pic>
    </p:spTree>
    <p:extLst>
      <p:ext uri="{BB962C8B-B14F-4D97-AF65-F5344CB8AC3E}">
        <p14:creationId xmlns:p14="http://schemas.microsoft.com/office/powerpoint/2010/main" val="83858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552728"/>
          </a:xfrm>
        </p:spPr>
        <p:txBody>
          <a:bodyPr/>
          <a:lstStyle/>
          <a:p>
            <a:pPr algn="just"/>
            <a:r>
              <a:rPr lang="kk-KZ" dirty="0">
                <a:latin typeface="Times New Roman" pitchFamily="18" charset="0"/>
                <a:cs typeface="Times New Roman" pitchFamily="18" charset="0"/>
              </a:rPr>
              <a:t>Ең бірінші кең тараған әдістер түріне тозаңдату жатады: пневматикалық (жел үрлейтін), электростатикалық, гидравликалық (ауасыз), аэрозольді. Осы әдістердің барлығына ортақ сұйық СБМ алдын ала диспергіленуі, яғни аэрозоль күйіне ауыса алуы жатады.</a:t>
            </a:r>
            <a:endParaRPr lang="ru-RU" dirty="0">
              <a:latin typeface="Times New Roman" pitchFamily="18" charset="0"/>
              <a:cs typeface="Times New Roman" pitchFamily="18" charset="0"/>
            </a:endParaRPr>
          </a:p>
          <a:p>
            <a:pPr algn="just"/>
            <a:r>
              <a:rPr lang="kk-KZ" dirty="0">
                <a:latin typeface="Times New Roman" pitchFamily="18" charset="0"/>
                <a:cs typeface="Times New Roman" pitchFamily="18" charset="0"/>
              </a:rPr>
              <a:t>Екінші әдістер түріне батырып, сіңіріп алу, құю, валиктермен, барабанмен, қылқаламмен (кисточка) және басқа қол құрылғылармен бояулар құрайды.  </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pic>
        <p:nvPicPr>
          <p:cNvPr id="4" name="Рисунок 3" descr="http://images-partners.google.com/images?q=tbn:ANd9GcTgzyXDq7mnIRZYX1Ot2XJUUdiiOvj352QvMa_o3tKe7jz8xxKyDRCovSo:http://2.static.slando.com/photos/live/47/suhie-stroitelnye-smesi-laki-kraski-emali-vse-po-vygodnym-tsenam_49764747_1_F.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796585" y="5090614"/>
            <a:ext cx="2347415" cy="1665027"/>
          </a:xfrm>
          <a:prstGeom prst="rect">
            <a:avLst/>
          </a:prstGeom>
          <a:noFill/>
          <a:ln>
            <a:noFill/>
          </a:ln>
        </p:spPr>
      </p:pic>
    </p:spTree>
    <p:extLst>
      <p:ext uri="{BB962C8B-B14F-4D97-AF65-F5344CB8AC3E}">
        <p14:creationId xmlns:p14="http://schemas.microsoft.com/office/powerpoint/2010/main" val="203472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lstStyle/>
          <a:p>
            <a:r>
              <a:rPr lang="kk-KZ" dirty="0"/>
              <a:t>Үшінші әдістер түріне болашағы мол әдістер электро- мен хемотұндырудан және электрополимерлеуден тұрады. </a:t>
            </a:r>
            <a:endParaRPr lang="ru-RU" dirty="0"/>
          </a:p>
          <a:p>
            <a:endParaRPr lang="ru-RU" dirty="0"/>
          </a:p>
        </p:txBody>
      </p:sp>
      <p:pic>
        <p:nvPicPr>
          <p:cNvPr id="4" name="Рисунок 3" descr="http://images-partners.google.com/images?q=tbn:ANd9GcSYzBcqBOUTRlWzARoxIcLpLPEW-MAt7V6XTzY_J-GI1no-yunlsIXVgpc:http://6461099.ru/upload/image/gruntovka1.jpe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59" y="1807256"/>
            <a:ext cx="4146507" cy="4637899"/>
          </a:xfrm>
          <a:prstGeom prst="rect">
            <a:avLst/>
          </a:prstGeom>
          <a:noFill/>
          <a:ln>
            <a:noFill/>
          </a:ln>
        </p:spPr>
      </p:pic>
      <p:pic>
        <p:nvPicPr>
          <p:cNvPr id="5" name="Рисунок 4" descr="http://www.a-agregat.ru/data/W550a.JPG"/>
          <p:cNvPicPr/>
          <p:nvPr/>
        </p:nvPicPr>
        <p:blipFill>
          <a:blip r:embed="rId4">
            <a:extLst>
              <a:ext uri="{28A0092B-C50C-407E-A947-70E740481C1C}">
                <a14:useLocalDpi xmlns:a14="http://schemas.microsoft.com/office/drawing/2010/main" val="0"/>
              </a:ext>
            </a:extLst>
          </a:blip>
          <a:srcRect/>
          <a:stretch>
            <a:fillRect/>
          </a:stretch>
        </p:blipFill>
        <p:spPr bwMode="auto">
          <a:xfrm>
            <a:off x="4740921" y="1700808"/>
            <a:ext cx="4381500" cy="4467225"/>
          </a:xfrm>
          <a:prstGeom prst="rect">
            <a:avLst/>
          </a:prstGeom>
          <a:noFill/>
          <a:ln>
            <a:noFill/>
          </a:ln>
        </p:spPr>
      </p:pic>
      <p:sp>
        <p:nvSpPr>
          <p:cNvPr id="2" name="Прямоугольник 1"/>
          <p:cNvSpPr/>
          <p:nvPr/>
        </p:nvSpPr>
        <p:spPr>
          <a:xfrm>
            <a:off x="4542096" y="6102487"/>
            <a:ext cx="4572000" cy="646331"/>
          </a:xfrm>
          <a:prstGeom prst="rect">
            <a:avLst/>
          </a:prstGeom>
        </p:spPr>
        <p:txBody>
          <a:bodyPr>
            <a:spAutoFit/>
          </a:bodyPr>
          <a:lstStyle/>
          <a:p>
            <a:r>
              <a:rPr lang="ru-RU" b="1" dirty="0"/>
              <a:t>Ручные электрические окрасочные аппараты, краскопульты </a:t>
            </a:r>
            <a:r>
              <a:rPr lang="ru-RU" b="1" dirty="0" err="1"/>
              <a:t>Wagner</a:t>
            </a:r>
            <a:r>
              <a:rPr lang="ru-RU" b="1" dirty="0"/>
              <a:t> W550</a:t>
            </a:r>
          </a:p>
        </p:txBody>
      </p:sp>
    </p:spTree>
    <p:extLst>
      <p:ext uri="{BB962C8B-B14F-4D97-AF65-F5344CB8AC3E}">
        <p14:creationId xmlns:p14="http://schemas.microsoft.com/office/powerpoint/2010/main" val="2391048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32012"/>
            <a:ext cx="8229600" cy="5894151"/>
          </a:xfrm>
        </p:spPr>
        <p:txBody>
          <a:bodyPr/>
          <a:lstStyle/>
          <a:p>
            <a:pPr algn="just"/>
            <a:r>
              <a:rPr lang="kk-KZ" dirty="0">
                <a:latin typeface="Times New Roman" pitchFamily="18" charset="0"/>
                <a:cs typeface="Times New Roman" pitchFamily="18" charset="0"/>
              </a:rPr>
              <a:t>Төртінші әдістер түріне салыстырмалы жаңа әдістер жатады: әлсіз сөніп бара жатқан разрядта полимерлену, бу фазасынан мономерлердің иницирленуінен полимереленуі және т.б. Бұл жағдайда электрополимерлеудегідей мономерлі немесе олигомерлі үлдіртүзгіш заттың жағылу (тұну) үрдісі оның химиялық түрлену үрдісімен қатар  жүреді де, жабынды түзеді.  </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pic>
        <p:nvPicPr>
          <p:cNvPr id="4" name="Рисунок 3" descr="http://images-partners.google.com/images?q=tbn:ANd9GcRcNCwP1aeSTIZ_qYp8W2fgWTSuFSc72rNbXM7E99SSlase_spCppL7ruM:http://radugakrasoc.ru/d/44045/d/1668884_6.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516216" y="4581128"/>
            <a:ext cx="2627785" cy="2276872"/>
          </a:xfrm>
          <a:prstGeom prst="rect">
            <a:avLst/>
          </a:prstGeom>
          <a:noFill/>
          <a:ln>
            <a:noFill/>
          </a:ln>
        </p:spPr>
      </p:pic>
      <p:pic>
        <p:nvPicPr>
          <p:cNvPr id="5" name="Рисунок 4" descr="http://images-partners.google.com/images?q=tbn:ANd9GcQEeXDsL9xQdG9JHbD67zr-tZLeCpI0IXq9F904XFeNf8ySkiyDUqyqLA:http://www.belkraska.ru/pics/bol/550.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889612" y="4666426"/>
            <a:ext cx="2626604" cy="2191573"/>
          </a:xfrm>
          <a:prstGeom prst="rect">
            <a:avLst/>
          </a:prstGeom>
          <a:noFill/>
          <a:ln>
            <a:noFill/>
          </a:ln>
        </p:spPr>
      </p:pic>
    </p:spTree>
    <p:extLst>
      <p:ext uri="{BB962C8B-B14F-4D97-AF65-F5344CB8AC3E}">
        <p14:creationId xmlns:p14="http://schemas.microsoft.com/office/powerpoint/2010/main" val="35039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92500"/>
          </a:bodyPr>
          <a:lstStyle/>
          <a:p>
            <a:pPr marL="0" indent="0">
              <a:buNone/>
            </a:pPr>
            <a:r>
              <a:rPr lang="kk-KZ" i="1" dirty="0"/>
              <a:t>Ұнтақты сыр-бояу материалдарын жағу </a:t>
            </a:r>
            <a:r>
              <a:rPr lang="kk-KZ" dirty="0"/>
              <a:t>олардың аэрозольге оңай айналу қабілеттілігіне негізделген. </a:t>
            </a:r>
            <a:r>
              <a:rPr lang="ru-RU" dirty="0" err="1"/>
              <a:t>Аэрозол</a:t>
            </a:r>
            <a:r>
              <a:rPr lang="kk-KZ" dirty="0"/>
              <a:t>ьдер қатты беткі қабатқа тұнады: </a:t>
            </a:r>
            <a:endParaRPr lang="ru-RU" dirty="0"/>
          </a:p>
          <a:p>
            <a:pPr marL="0" indent="0">
              <a:buNone/>
            </a:pPr>
            <a:r>
              <a:rPr lang="ru-RU" dirty="0"/>
              <a:t>• </a:t>
            </a:r>
            <a:r>
              <a:rPr lang="kk-KZ" dirty="0"/>
              <a:t>аэрозоль бөлшектерінің электроизоляциясымен </a:t>
            </a:r>
            <a:r>
              <a:rPr lang="ru-RU" dirty="0"/>
              <a:t>(</a:t>
            </a:r>
            <a:r>
              <a:rPr lang="kk-KZ" dirty="0"/>
              <a:t>беткі қабаттың зарядына кері заряд алынады)</a:t>
            </a:r>
            <a:r>
              <a:rPr lang="ru-RU" dirty="0"/>
              <a:t>;</a:t>
            </a:r>
          </a:p>
          <a:p>
            <a:r>
              <a:rPr lang="kk-KZ" dirty="0" smtClean="0"/>
              <a:t>аэрозольдің </a:t>
            </a:r>
            <a:r>
              <a:rPr lang="kk-KZ" dirty="0"/>
              <a:t>қыздырылған беткі қабатпен түйісуі</a:t>
            </a:r>
            <a:r>
              <a:rPr lang="ru-RU" dirty="0"/>
              <a:t>;</a:t>
            </a:r>
          </a:p>
          <a:p>
            <a:pPr marL="0" indent="0">
              <a:buNone/>
            </a:pPr>
            <a:r>
              <a:rPr lang="ru-RU" dirty="0"/>
              <a:t>• </a:t>
            </a:r>
            <a:r>
              <a:rPr lang="kk-KZ" dirty="0"/>
              <a:t>аэрозольдің қалыптың жабысқақ бетімен түйісуі;</a:t>
            </a:r>
            <a:endParaRPr lang="ru-RU" dirty="0"/>
          </a:p>
          <a:p>
            <a:pPr marL="0" indent="0">
              <a:buNone/>
            </a:pPr>
            <a:r>
              <a:rPr lang="ru-RU" dirty="0"/>
              <a:t>• </a:t>
            </a:r>
            <a:r>
              <a:rPr lang="kk-KZ" dirty="0"/>
              <a:t>аэрозольдің суытылған бетте </a:t>
            </a:r>
            <a:r>
              <a:rPr lang="ru-RU" dirty="0" err="1"/>
              <a:t>конденсаци</a:t>
            </a:r>
            <a:r>
              <a:rPr lang="kk-KZ" dirty="0"/>
              <a:t>ясы</a:t>
            </a:r>
            <a:r>
              <a:rPr lang="ru-RU" dirty="0"/>
              <a:t>.</a:t>
            </a:r>
          </a:p>
          <a:p>
            <a:endParaRPr lang="ru-RU" dirty="0"/>
          </a:p>
        </p:txBody>
      </p:sp>
      <p:pic>
        <p:nvPicPr>
          <p:cNvPr id="4" name="Рисунок 3" descr="http://images-partners.google.com/images?q=tbn:ANd9GcS2GGzoGqc78KU_lZfmmoieMxU0KluywZp-F3IbRlED4imv7OUC8Gzdig:http://www.vb-remont.ru/UserFiles/Image/img11880.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092280" y="1484784"/>
            <a:ext cx="2051720" cy="2160240"/>
          </a:xfrm>
          <a:prstGeom prst="rect">
            <a:avLst/>
          </a:prstGeom>
          <a:noFill/>
          <a:ln>
            <a:noFill/>
          </a:ln>
        </p:spPr>
      </p:pic>
    </p:spTree>
    <p:extLst>
      <p:ext uri="{BB962C8B-B14F-4D97-AF65-F5344CB8AC3E}">
        <p14:creationId xmlns:p14="http://schemas.microsoft.com/office/powerpoint/2010/main" val="131062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myinteriordesign.ru/wp-content/uploads/2011/10/sposoby-ognezacshity-disign-interior.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632"/>
            <a:ext cx="3203848" cy="4018640"/>
          </a:xfrm>
          <a:prstGeom prst="rect">
            <a:avLst/>
          </a:prstGeom>
          <a:noFill/>
          <a:ln>
            <a:noFill/>
          </a:ln>
        </p:spPr>
      </p:pic>
      <p:pic>
        <p:nvPicPr>
          <p:cNvPr id="5" name="Рисунок 4" descr="http://images-partners.google.com/images?q=tbn:ANd9GcTIVT0uvOR5mNlRVH54iHX_XVYaX703djDS4r9YOtf1_JU2doZgNWv7Wd8:http://kodo74.ru/uploads/posts/2011-12/1323766662_malyar.jpe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780430" y="332656"/>
            <a:ext cx="5040042" cy="5400600"/>
          </a:xfrm>
          <a:prstGeom prst="rect">
            <a:avLst/>
          </a:prstGeom>
          <a:noFill/>
          <a:ln>
            <a:noFill/>
          </a:ln>
        </p:spPr>
      </p:pic>
    </p:spTree>
    <p:extLst>
      <p:ext uri="{BB962C8B-B14F-4D97-AF65-F5344CB8AC3E}">
        <p14:creationId xmlns:p14="http://schemas.microsoft.com/office/powerpoint/2010/main" val="95059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3774"/>
            <a:ext cx="8229600" cy="6361570"/>
          </a:xfrm>
        </p:spPr>
        <p:txBody>
          <a:bodyPr>
            <a:normAutofit lnSpcReduction="10000"/>
          </a:bodyPr>
          <a:lstStyle/>
          <a:p>
            <a:r>
              <a:rPr lang="kk-KZ" dirty="0"/>
              <a:t>Кейбір жағдайларда ұнтақ бояуларды горизонтальды бетке төгу, елеу және т.б. жағуды қолданады.  </a:t>
            </a:r>
            <a:endParaRPr lang="ru-RU" dirty="0"/>
          </a:p>
          <a:p>
            <a:r>
              <a:rPr lang="kk-KZ" dirty="0"/>
              <a:t>Барлық СБМ </a:t>
            </a:r>
            <a:r>
              <a:rPr lang="ru-RU" dirty="0"/>
              <a:t>75% </a:t>
            </a:r>
            <a:r>
              <a:rPr lang="kk-KZ" dirty="0"/>
              <a:t>астамы (сұйық және ұнтақ) осы күнде аэрозоль технологиясына негізделген әдіспен жағылады. Бұл СБМ аэрозоль күйінде мөлшерлеу оңай жүретінмен, беткі қабатта зарядталуымен және жұқа қабатты жайылуымен түсіндіріледі. Бірақ осы әдістердің көпшілігі СБМ үлкен шығынымен байланысты. Әсіресе бұл шығынның орташа көрсеткіші 45% құрайтын пневматикалық шашырату әдісіне қатысты. </a:t>
            </a:r>
            <a:endParaRPr lang="ru-RU" dirty="0"/>
          </a:p>
          <a:p>
            <a:endParaRPr lang="ru-RU" dirty="0"/>
          </a:p>
        </p:txBody>
      </p:sp>
    </p:spTree>
    <p:extLst>
      <p:ext uri="{BB962C8B-B14F-4D97-AF65-F5344CB8AC3E}">
        <p14:creationId xmlns:p14="http://schemas.microsoft.com/office/powerpoint/2010/main" val="35007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92500" lnSpcReduction="10000"/>
          </a:bodyPr>
          <a:lstStyle/>
          <a:p>
            <a:pPr marL="0" indent="0" algn="just">
              <a:buNone/>
            </a:pPr>
            <a:r>
              <a:rPr lang="kk-KZ" sz="3600" dirty="0" smtClean="0">
                <a:latin typeface="Times New Roman" pitchFamily="18" charset="0"/>
                <a:cs typeface="Times New Roman" pitchFamily="18" charset="0"/>
              </a:rPr>
              <a:t>Сұйық және </a:t>
            </a:r>
            <a:r>
              <a:rPr lang="kk-KZ" sz="3600" dirty="0">
                <a:latin typeface="Times New Roman" pitchFamily="18" charset="0"/>
                <a:cs typeface="Times New Roman" pitchFamily="18" charset="0"/>
              </a:rPr>
              <a:t>ұнтақ бояуларды жағудың барлық әдістері қолмен және механикалық болып бөлінеді. Біріншісі тұрмыста өндіріс өнеркәсібінде және құрылыста қолданылады, ал екіншісі – жаппай, бірден және ұсақ сериялы өндірісте қолданылады. СБЖ қажетті қалыңдықтың шегімен сипатталады, жиі </a:t>
            </a:r>
            <a:r>
              <a:rPr lang="ru-RU" sz="3600" dirty="0">
                <a:latin typeface="Times New Roman" pitchFamily="18" charset="0"/>
                <a:cs typeface="Times New Roman" pitchFamily="18" charset="0"/>
              </a:rPr>
              <a:t>10-300 мкм. </a:t>
            </a:r>
            <a:r>
              <a:rPr lang="kk-KZ" sz="3600" dirty="0">
                <a:latin typeface="Times New Roman" pitchFamily="18" charset="0"/>
                <a:cs typeface="Times New Roman" pitchFamily="18" charset="0"/>
              </a:rPr>
              <a:t>Көліктік СБЖ отандық зауыт технологиясының бояулары </a:t>
            </a:r>
            <a:r>
              <a:rPr lang="ru-RU" sz="3600" dirty="0">
                <a:latin typeface="Times New Roman" pitchFamily="18" charset="0"/>
                <a:cs typeface="Times New Roman" pitchFamily="18" charset="0"/>
              </a:rPr>
              <a:t>90-110 мкм </a:t>
            </a:r>
            <a:r>
              <a:rPr lang="kk-KZ" sz="3600" dirty="0">
                <a:latin typeface="Times New Roman" pitchFamily="18" charset="0"/>
                <a:cs typeface="Times New Roman" pitchFamily="18" charset="0"/>
              </a:rPr>
              <a:t>құрайды, ал зауыт жағдайында қайта бояуда </a:t>
            </a:r>
            <a:r>
              <a:rPr lang="ru-RU" sz="3600" dirty="0">
                <a:latin typeface="Times New Roman" pitchFamily="18" charset="0"/>
                <a:cs typeface="Times New Roman" pitchFamily="18" charset="0"/>
              </a:rPr>
              <a:t>130-140 мкм</a:t>
            </a:r>
            <a:r>
              <a:rPr lang="kk-KZ" sz="3600" dirty="0">
                <a:latin typeface="Times New Roman" pitchFamily="18" charset="0"/>
                <a:cs typeface="Times New Roman" pitchFamily="18" charset="0"/>
              </a:rPr>
              <a:t> жетеді. </a:t>
            </a:r>
            <a:endParaRPr lang="ru-RU" sz="3600"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a:buNone/>
            </a:pPr>
            <a:endParaRPr lang="ru-RU" dirty="0"/>
          </a:p>
        </p:txBody>
      </p:sp>
      <p:pic>
        <p:nvPicPr>
          <p:cNvPr id="4" name="Рисунок 3" descr="http://images-partners.google.com/images?q=tbn:ANd9GcTVhRPQq1lA-daE-06zsvKJ7ajouNzmA9ZgTDlHXwpnTA-6bW_8EHV17RM:http://stroitelstvodomov.com/wp-content/uploads/2009/04/2.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60232" y="4675038"/>
            <a:ext cx="2483768" cy="2066330"/>
          </a:xfrm>
          <a:prstGeom prst="rect">
            <a:avLst/>
          </a:prstGeom>
          <a:noFill/>
          <a:ln>
            <a:noFill/>
          </a:ln>
        </p:spPr>
      </p:pic>
    </p:spTree>
    <p:extLst>
      <p:ext uri="{BB962C8B-B14F-4D97-AF65-F5344CB8AC3E}">
        <p14:creationId xmlns:p14="http://schemas.microsoft.com/office/powerpoint/2010/main" val="84231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92500" lnSpcReduction="10000"/>
          </a:bodyPr>
          <a:lstStyle/>
          <a:p>
            <a:pPr marL="0" indent="0" algn="ctr">
              <a:buNone/>
            </a:pPr>
            <a:r>
              <a:rPr lang="kk-KZ" b="1" dirty="0"/>
              <a:t>Бояуды жағу технологиясы және негізгі операциялары</a:t>
            </a:r>
            <a:endParaRPr lang="ru-RU" dirty="0"/>
          </a:p>
          <a:p>
            <a:endParaRPr lang="ru-RU" dirty="0"/>
          </a:p>
          <a:p>
            <a:pPr marL="0" indent="0" algn="just">
              <a:buNone/>
            </a:pPr>
            <a:r>
              <a:rPr lang="kk-KZ" dirty="0"/>
              <a:t>СБМ жағу технологиясы келесі операциялардан тұрады:</a:t>
            </a:r>
            <a:endParaRPr lang="ru-RU" dirty="0"/>
          </a:p>
          <a:p>
            <a:pPr marL="0" lvl="0" indent="0" algn="just">
              <a:buNone/>
            </a:pPr>
            <a:r>
              <a:rPr lang="kk-KZ" dirty="0"/>
              <a:t>Бетті дайындау: кірленуден, бетті майсыздандыру, фосфаттау, пассивтеу.</a:t>
            </a:r>
            <a:endParaRPr lang="ru-RU" dirty="0"/>
          </a:p>
          <a:p>
            <a:pPr marL="0" indent="0" algn="just">
              <a:buNone/>
            </a:pPr>
            <a:r>
              <a:rPr lang="kk-KZ" dirty="0"/>
              <a:t>Беттен ескі СБЖ механикалық әдістермен орагникалық еріткіштермен өңдеу немесе жағумен тазалайды.</a:t>
            </a:r>
            <a:endParaRPr lang="ru-RU" dirty="0"/>
          </a:p>
          <a:p>
            <a:pPr marL="0" indent="0" algn="just">
              <a:buNone/>
            </a:pPr>
            <a:r>
              <a:rPr lang="ru-RU" b="1" i="1" dirty="0"/>
              <a:t>• </a:t>
            </a:r>
            <a:r>
              <a:rPr lang="kk-KZ" b="1" i="1" dirty="0"/>
              <a:t>сылау (</a:t>
            </a:r>
            <a:r>
              <a:rPr lang="ru-RU" b="1" i="1" dirty="0"/>
              <a:t>грунтование</a:t>
            </a:r>
            <a:r>
              <a:rPr lang="kk-KZ" b="1" i="1" dirty="0"/>
              <a:t>)</a:t>
            </a:r>
            <a:endParaRPr lang="ru-RU" dirty="0"/>
          </a:p>
          <a:p>
            <a:pPr marL="0" indent="0" algn="just">
              <a:buNone/>
            </a:pPr>
            <a:r>
              <a:rPr lang="kk-KZ" dirty="0"/>
              <a:t> Сылау боялатын бетпен берік адгезия құру үшін алғашқы жабынды қабатын құруға қолданады.  </a:t>
            </a:r>
            <a:endParaRPr lang="ru-RU" dirty="0"/>
          </a:p>
          <a:p>
            <a:endParaRPr lang="ru-RU" dirty="0"/>
          </a:p>
        </p:txBody>
      </p:sp>
    </p:spTree>
    <p:extLst>
      <p:ext uri="{BB962C8B-B14F-4D97-AF65-F5344CB8AC3E}">
        <p14:creationId xmlns:p14="http://schemas.microsoft.com/office/powerpoint/2010/main" val="20784093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588</Words>
  <Application>Microsoft Office PowerPoint</Application>
  <PresentationFormat>Экран (4:3)</PresentationFormat>
  <Paragraphs>43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Гани</dc:creator>
  <cp:lastModifiedBy>Гани</cp:lastModifiedBy>
  <cp:revision>10</cp:revision>
  <dcterms:created xsi:type="dcterms:W3CDTF">2012-03-27T03:35:38Z</dcterms:created>
  <dcterms:modified xsi:type="dcterms:W3CDTF">2012-03-27T07:03:37Z</dcterms:modified>
</cp:coreProperties>
</file>